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0"/>
  </p:notesMasterIdLst>
  <p:sldIdLst>
    <p:sldId id="258" r:id="rId2"/>
    <p:sldId id="999" r:id="rId3"/>
    <p:sldId id="1000" r:id="rId4"/>
    <p:sldId id="1002" r:id="rId5"/>
    <p:sldId id="1005" r:id="rId6"/>
    <p:sldId id="945" r:id="rId7"/>
    <p:sldId id="1004" r:id="rId8"/>
    <p:sldId id="1007" r:id="rId9"/>
  </p:sldIdLst>
  <p:sldSz cx="9144000" cy="6858000" type="screen4x3"/>
  <p:notesSz cx="6858000" cy="9144000"/>
  <p:embeddedFontLst>
    <p:embeddedFont>
      <p:font typeface="맑은 고딕" panose="020B0503020000020004" pitchFamily="34" charset="-127"/>
      <p:regular r:id="rId11"/>
      <p:bold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l Hwangbo" initials="Y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D2"/>
    <a:srgbClr val="00B6FC"/>
    <a:srgbClr val="004F61"/>
    <a:srgbClr val="004150"/>
    <a:srgbClr val="0070C0"/>
    <a:srgbClr val="002D86"/>
    <a:srgbClr val="92D050"/>
    <a:srgbClr val="007591"/>
    <a:srgbClr val="4E93D2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74" autoAdjust="0"/>
    <p:restoredTop sz="90305" autoAdjust="0"/>
  </p:normalViewPr>
  <p:slideViewPr>
    <p:cSldViewPr snapToGrid="0">
      <p:cViewPr varScale="1">
        <p:scale>
          <a:sx n="97" d="100"/>
          <a:sy n="97" d="100"/>
        </p:scale>
        <p:origin x="200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964" y="102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26612573678182"/>
          <c:y val="7.7158462473928532E-2"/>
          <c:w val="0.8815789473684229"/>
          <c:h val="0.803992740471869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Cancer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diamond"/>
            <c:size val="6"/>
            <c:spPr>
              <a:solidFill>
                <a:schemeClr val="accent1"/>
              </a:solidFill>
              <a:ln>
                <a:noFill/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</c:numCache>
            </c:numRef>
          </c:cat>
          <c:val>
            <c:numRef>
              <c:f>Sheet1!$B$2:$B$34</c:f>
              <c:numCache>
                <c:formatCode>0.0</c:formatCode>
                <c:ptCount val="33"/>
                <c:pt idx="0">
                  <c:v>11.30839909963349</c:v>
                </c:pt>
                <c:pt idx="1">
                  <c:v>12.365243502717336</c:v>
                </c:pt>
                <c:pt idx="2">
                  <c:v>12.969494796562657</c:v>
                </c:pt>
                <c:pt idx="3">
                  <c:v>13.474688200086941</c:v>
                </c:pt>
                <c:pt idx="4">
                  <c:v>13.649878441421903</c:v>
                </c:pt>
                <c:pt idx="5">
                  <c:v>15.034417823470283</c:v>
                </c:pt>
                <c:pt idx="6">
                  <c:v>15.805386414884008</c:v>
                </c:pt>
                <c:pt idx="7">
                  <c:v>16.240646314813585</c:v>
                </c:pt>
                <c:pt idx="8">
                  <c:v>16.130763198084789</c:v>
                </c:pt>
                <c:pt idx="9">
                  <c:v>18.754499030326638</c:v>
                </c:pt>
                <c:pt idx="10">
                  <c:v>20.081363630542523</c:v>
                </c:pt>
                <c:pt idx="11">
                  <c:v>20.382859193446603</c:v>
                </c:pt>
                <c:pt idx="12">
                  <c:v>20.76816643194228</c:v>
                </c:pt>
                <c:pt idx="13">
                  <c:v>21.132992465239333</c:v>
                </c:pt>
                <c:pt idx="14">
                  <c:v>21.645594210206536</c:v>
                </c:pt>
                <c:pt idx="15">
                  <c:v>20.916309268770068</c:v>
                </c:pt>
                <c:pt idx="16">
                  <c:v>21.944947099003929</c:v>
                </c:pt>
                <c:pt idx="17">
                  <c:v>23.449909206501374</c:v>
                </c:pt>
                <c:pt idx="18">
                  <c:v>24.369309501037172</c:v>
                </c:pt>
                <c:pt idx="19">
                  <c:v>25.517187964959628</c:v>
                </c:pt>
                <c:pt idx="20">
                  <c:v>25.910202612614825</c:v>
                </c:pt>
                <c:pt idx="21">
                  <c:v>26.335185511246145</c:v>
                </c:pt>
                <c:pt idx="22">
                  <c:v>26.700097997810428</c:v>
                </c:pt>
                <c:pt idx="23">
                  <c:v>27.044240628069968</c:v>
                </c:pt>
                <c:pt idx="24">
                  <c:v>27.590107565523489</c:v>
                </c:pt>
                <c:pt idx="25">
                  <c:v>28.000146274272378</c:v>
                </c:pt>
                <c:pt idx="26">
                  <c:v>28.257242591377729</c:v>
                </c:pt>
                <c:pt idx="27">
                  <c:v>28.209314617959713</c:v>
                </c:pt>
                <c:pt idx="28">
                  <c:v>27.808901459230135</c:v>
                </c:pt>
                <c:pt idx="29">
                  <c:v>27.602246829403374</c:v>
                </c:pt>
                <c:pt idx="30">
                  <c:v>28.293716221545345</c:v>
                </c:pt>
                <c:pt idx="31">
                  <c:v>28.619084619637494</c:v>
                </c:pt>
                <c:pt idx="32" formatCode="0.0_ ">
                  <c:v>27.856612116928542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B15-45F7-A69B-39328E4CB47E}"/>
            </c:ext>
          </c:extLst>
        </c:ser>
        <c:ser>
          <c:idx val="6"/>
          <c:order val="1"/>
          <c:tx>
            <c:strRef>
              <c:f>Sheet1!$C$1</c:f>
              <c:strCache>
                <c:ptCount val="1"/>
                <c:pt idx="0">
                  <c:v>CVA</c:v>
                </c:pt>
              </c:strCache>
            </c:strRef>
          </c:tx>
          <c:spPr>
            <a:ln>
              <a:solidFill>
                <a:srgbClr val="8EA5CB"/>
              </a:solidFill>
            </a:ln>
          </c:spPr>
          <c:marker>
            <c:symbol val="plus"/>
            <c:size val="6"/>
            <c:spPr>
              <a:noFill/>
              <a:ln>
                <a:solidFill>
                  <a:srgbClr val="8EA5CB"/>
                </a:solidFill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</c:numCache>
            </c:numRef>
          </c:cat>
          <c:val>
            <c:numRef>
              <c:f>Sheet1!$C$2:$C$34</c:f>
              <c:numCache>
                <c:formatCode>0.0</c:formatCode>
                <c:ptCount val="33"/>
                <c:pt idx="0">
                  <c:v>10.575771027211339</c:v>
                </c:pt>
                <c:pt idx="1">
                  <c:v>11.38488866332551</c:v>
                </c:pt>
                <c:pt idx="2">
                  <c:v>11.597717309020123</c:v>
                </c:pt>
                <c:pt idx="3">
                  <c:v>11.270772728792588</c:v>
                </c:pt>
                <c:pt idx="4">
                  <c:v>10.670871936395296</c:v>
                </c:pt>
                <c:pt idx="5">
                  <c:v>11.126521021804317</c:v>
                </c:pt>
                <c:pt idx="6">
                  <c:v>11.192139111047304</c:v>
                </c:pt>
                <c:pt idx="7">
                  <c:v>11.190897953777895</c:v>
                </c:pt>
                <c:pt idx="8">
                  <c:v>11.207330664135053</c:v>
                </c:pt>
                <c:pt idx="9">
                  <c:v>13.649952151489233</c:v>
                </c:pt>
                <c:pt idx="10">
                  <c:v>15.033061978937662</c:v>
                </c:pt>
                <c:pt idx="11">
                  <c:v>15.31560516253573</c:v>
                </c:pt>
                <c:pt idx="12">
                  <c:v>14.996005567497672</c:v>
                </c:pt>
                <c:pt idx="13">
                  <c:v>14.343828919050047</c:v>
                </c:pt>
                <c:pt idx="14">
                  <c:v>14.038843859917419</c:v>
                </c:pt>
                <c:pt idx="15">
                  <c:v>14.17146052723557</c:v>
                </c:pt>
                <c:pt idx="16">
                  <c:v>14.009390130581503</c:v>
                </c:pt>
                <c:pt idx="17">
                  <c:v>14.118287476184477</c:v>
                </c:pt>
                <c:pt idx="18">
                  <c:v>14.613636081334542</c:v>
                </c:pt>
                <c:pt idx="19">
                  <c:v>15.109837475592805</c:v>
                </c:pt>
                <c:pt idx="20">
                  <c:v>14.885524281612724</c:v>
                </c:pt>
                <c:pt idx="21">
                  <c:v>13.923273154612493</c:v>
                </c:pt>
                <c:pt idx="22">
                  <c:v>12.790969440264385</c:v>
                </c:pt>
                <c:pt idx="23">
                  <c:v>12.362857355138567</c:v>
                </c:pt>
                <c:pt idx="24">
                  <c:v>11.955944689922166</c:v>
                </c:pt>
                <c:pt idx="25">
                  <c:v>11.349258267543769</c:v>
                </c:pt>
                <c:pt idx="26">
                  <c:v>10.462375780547658</c:v>
                </c:pt>
                <c:pt idx="27">
                  <c:v>10.38115933517355</c:v>
                </c:pt>
                <c:pt idx="28">
                  <c:v>9.8696172434692109</c:v>
                </c:pt>
                <c:pt idx="29">
                  <c:v>9.6339733778408139</c:v>
                </c:pt>
                <c:pt idx="30">
                  <c:v>9.5573074135140121</c:v>
                </c:pt>
                <c:pt idx="31">
                  <c:v>9.1470794794016985</c:v>
                </c:pt>
                <c:pt idx="32" formatCode="0.0_ ">
                  <c:v>8.8638793743996835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B15-45F7-A69B-39328E4CB47E}"/>
            </c:ext>
          </c:extLst>
        </c:ser>
        <c:ser>
          <c:idx val="7"/>
          <c:order val="2"/>
          <c:tx>
            <c:strRef>
              <c:f>Sheet1!$D$1</c:f>
              <c:strCache>
                <c:ptCount val="1"/>
                <c:pt idx="0">
                  <c:v>Heart disease</c:v>
                </c:pt>
              </c:strCache>
            </c:strRef>
          </c:tx>
          <c:spPr>
            <a:ln>
              <a:solidFill>
                <a:srgbClr val="CE8E8D"/>
              </a:solidFill>
            </a:ln>
          </c:spPr>
          <c:marker>
            <c:symbol val="dot"/>
            <c:size val="6"/>
            <c:spPr>
              <a:solidFill>
                <a:schemeClr val="bg1"/>
              </a:solidFill>
              <a:ln>
                <a:solidFill>
                  <a:srgbClr val="CE8E8D"/>
                </a:solidFill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</c:numCache>
            </c:numRef>
          </c:cat>
          <c:val>
            <c:numRef>
              <c:f>Sheet1!$D$2:$D$34</c:f>
              <c:numCache>
                <c:formatCode>0.0</c:formatCode>
                <c:ptCount val="33"/>
                <c:pt idx="0">
                  <c:v>7.4637712471961759</c:v>
                </c:pt>
                <c:pt idx="1">
                  <c:v>8.344858212269239</c:v>
                </c:pt>
                <c:pt idx="2">
                  <c:v>7.7897661572760786</c:v>
                </c:pt>
                <c:pt idx="3">
                  <c:v>7.3005483666031363</c:v>
                </c:pt>
                <c:pt idx="4">
                  <c:v>7.1551186017478141</c:v>
                </c:pt>
                <c:pt idx="5">
                  <c:v>7.0710283782694807</c:v>
                </c:pt>
                <c:pt idx="6">
                  <c:v>6.9120590495654879</c:v>
                </c:pt>
                <c:pt idx="7">
                  <c:v>7.0177471690616517</c:v>
                </c:pt>
                <c:pt idx="8">
                  <c:v>7.5486027985305668</c:v>
                </c:pt>
                <c:pt idx="9">
                  <c:v>7.3165877660250143</c:v>
                </c:pt>
                <c:pt idx="10">
                  <c:v>7.7030782431261393</c:v>
                </c:pt>
                <c:pt idx="11">
                  <c:v>7.8906446570065034</c:v>
                </c:pt>
                <c:pt idx="12">
                  <c:v>6.9453709880661183</c:v>
                </c:pt>
                <c:pt idx="13">
                  <c:v>6.8911751655615401</c:v>
                </c:pt>
                <c:pt idx="14">
                  <c:v>6.8388008745861626</c:v>
                </c:pt>
                <c:pt idx="15">
                  <c:v>7.4002952387609842</c:v>
                </c:pt>
                <c:pt idx="16">
                  <c:v>7.4709411323584556</c:v>
                </c:pt>
                <c:pt idx="17">
                  <c:v>7.3796630687796316</c:v>
                </c:pt>
                <c:pt idx="18">
                  <c:v>6.7286074502838273</c:v>
                </c:pt>
                <c:pt idx="19">
                  <c:v>7.2387971481797031</c:v>
                </c:pt>
                <c:pt idx="20">
                  <c:v>6.9728350224534372</c:v>
                </c:pt>
                <c:pt idx="21">
                  <c:v>7.2795915108284843</c:v>
                </c:pt>
                <c:pt idx="22">
                  <c:v>7.8353144745636234</c:v>
                </c:pt>
                <c:pt idx="23">
                  <c:v>8.2970784179373069</c:v>
                </c:pt>
                <c:pt idx="24">
                  <c:v>8.7775754061272337</c:v>
                </c:pt>
                <c:pt idx="25">
                  <c:v>8.7069760638405924</c:v>
                </c:pt>
                <c:pt idx="26">
                  <c:v>9.0466587295802245</c:v>
                </c:pt>
                <c:pt idx="27">
                  <c:v>9.1627023746598528</c:v>
                </c:pt>
                <c:pt idx="28">
                  <c:v>9.6909042875569167</c:v>
                </c:pt>
                <c:pt idx="29">
                  <c:v>9.8951803937564797</c:v>
                </c:pt>
                <c:pt idx="30">
                  <c:v>9.526510101142879</c:v>
                </c:pt>
                <c:pt idx="31">
                  <c:v>9.932310267023297</c:v>
                </c:pt>
                <c:pt idx="32">
                  <c:v>10.266949382917415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B15-45F7-A69B-39328E4CB47E}"/>
            </c:ext>
          </c:extLst>
        </c:ser>
        <c:ser>
          <c:idx val="1"/>
          <c:order val="3"/>
          <c:tx>
            <c:strRef>
              <c:f>Sheet1!$E$1</c:f>
              <c:strCache>
                <c:ptCount val="1"/>
                <c:pt idx="0">
                  <c:v>DM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square"/>
            <c:size val="6"/>
            <c:spPr>
              <a:solidFill>
                <a:schemeClr val="accent2"/>
              </a:solidFill>
              <a:ln>
                <a:noFill/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</c:numCache>
            </c:numRef>
          </c:cat>
          <c:val>
            <c:numRef>
              <c:f>Sheet1!$E$2:$E$34</c:f>
              <c:numCache>
                <c:formatCode>0.0</c:formatCode>
                <c:ptCount val="33"/>
                <c:pt idx="0">
                  <c:v>0.70984392861492063</c:v>
                </c:pt>
                <c:pt idx="1">
                  <c:v>0.9431368817272513</c:v>
                </c:pt>
                <c:pt idx="2">
                  <c:v>1.0435990649618581</c:v>
                </c:pt>
                <c:pt idx="3">
                  <c:v>1.1239007590196273</c:v>
                </c:pt>
                <c:pt idx="4">
                  <c:v>1.1334516065444509</c:v>
                </c:pt>
                <c:pt idx="5">
                  <c:v>1.1269027351884604</c:v>
                </c:pt>
                <c:pt idx="6">
                  <c:v>1.4243005176971344</c:v>
                </c:pt>
                <c:pt idx="7">
                  <c:v>1.7552645520164223</c:v>
                </c:pt>
                <c:pt idx="8">
                  <c:v>1.915218557807405</c:v>
                </c:pt>
                <c:pt idx="9">
                  <c:v>2.3035035272397759</c:v>
                </c:pt>
                <c:pt idx="10">
                  <c:v>2.9885979928027773</c:v>
                </c:pt>
                <c:pt idx="11">
                  <c:v>3.08366228205858</c:v>
                </c:pt>
                <c:pt idx="12">
                  <c:v>3.2420790815276028</c:v>
                </c:pt>
                <c:pt idx="13">
                  <c:v>3.3427466006493907</c:v>
                </c:pt>
                <c:pt idx="14">
                  <c:v>3.6091145435081815</c:v>
                </c:pt>
                <c:pt idx="15">
                  <c:v>4.0383563671651723</c:v>
                </c:pt>
                <c:pt idx="16">
                  <c:v>4.1917314683490652</c:v>
                </c:pt>
                <c:pt idx="17">
                  <c:v>4.3548380544598491</c:v>
                </c:pt>
                <c:pt idx="18">
                  <c:v>4.7113915560137629</c:v>
                </c:pt>
                <c:pt idx="19">
                  <c:v>4.9181263426505302</c:v>
                </c:pt>
                <c:pt idx="20">
                  <c:v>4.9393470916869129</c:v>
                </c:pt>
                <c:pt idx="21">
                  <c:v>4.8031054349205826</c:v>
                </c:pt>
                <c:pt idx="22">
                  <c:v>4.82854483502335</c:v>
                </c:pt>
                <c:pt idx="23">
                  <c:v>4.7732657492178028</c:v>
                </c:pt>
                <c:pt idx="24">
                  <c:v>4.6031836781365092</c:v>
                </c:pt>
                <c:pt idx="25">
                  <c:v>4.1582525100258811</c:v>
                </c:pt>
                <c:pt idx="26">
                  <c:v>3.9511302249111129</c:v>
                </c:pt>
                <c:pt idx="27">
                  <c:v>4.0519958497288613</c:v>
                </c:pt>
                <c:pt idx="28">
                  <c:v>4.1861567390324623</c:v>
                </c:pt>
                <c:pt idx="29">
                  <c:v>4.3248846460420376</c:v>
                </c:pt>
                <c:pt idx="30">
                  <c:v>4.0892821597178672</c:v>
                </c:pt>
                <c:pt idx="31">
                  <c:v>3.9321309564723639</c:v>
                </c:pt>
                <c:pt idx="32" formatCode="0.0_ ">
                  <c:v>3.826818173580528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B15-45F7-A69B-39328E4CB47E}"/>
            </c:ext>
          </c:extLst>
        </c:ser>
        <c:ser>
          <c:idx val="5"/>
          <c:order val="4"/>
          <c:tx>
            <c:strRef>
              <c:f>Sheet1!$F$1</c:f>
              <c:strCache>
                <c:ptCount val="1"/>
                <c:pt idx="0">
                  <c:v>Liver disease</c:v>
                </c:pt>
              </c:strCache>
            </c:strRef>
          </c:tx>
          <c:spPr>
            <a:ln>
              <a:solidFill>
                <a:schemeClr val="accent6"/>
              </a:solidFill>
            </a:ln>
          </c:spPr>
          <c:marker>
            <c:symbol val="circle"/>
            <c:size val="6"/>
            <c:spPr>
              <a:solidFill>
                <a:schemeClr val="accent6"/>
              </a:solidFill>
              <a:ln>
                <a:noFill/>
              </a:ln>
            </c:spPr>
          </c:marker>
          <c:cat>
            <c:numRef>
              <c:f>Sheet1!$A$2:$A$34</c:f>
              <c:numCache>
                <c:formatCode>General</c:formatCode>
                <c:ptCount val="33"/>
                <c:pt idx="0">
                  <c:v>1983</c:v>
                </c:pt>
                <c:pt idx="1">
                  <c:v>1984</c:v>
                </c:pt>
                <c:pt idx="2">
                  <c:v>1985</c:v>
                </c:pt>
                <c:pt idx="3">
                  <c:v>1986</c:v>
                </c:pt>
                <c:pt idx="4">
                  <c:v>1987</c:v>
                </c:pt>
                <c:pt idx="5">
                  <c:v>1988</c:v>
                </c:pt>
                <c:pt idx="6">
                  <c:v>1989</c:v>
                </c:pt>
                <c:pt idx="7">
                  <c:v>1990</c:v>
                </c:pt>
                <c:pt idx="8">
                  <c:v>1991</c:v>
                </c:pt>
                <c:pt idx="9">
                  <c:v>1992</c:v>
                </c:pt>
                <c:pt idx="10">
                  <c:v>1993</c:v>
                </c:pt>
                <c:pt idx="11">
                  <c:v>1994</c:v>
                </c:pt>
                <c:pt idx="12">
                  <c:v>1995</c:v>
                </c:pt>
                <c:pt idx="13">
                  <c:v>1996</c:v>
                </c:pt>
                <c:pt idx="14">
                  <c:v>1997</c:v>
                </c:pt>
                <c:pt idx="15">
                  <c:v>1998</c:v>
                </c:pt>
                <c:pt idx="16">
                  <c:v>1999</c:v>
                </c:pt>
                <c:pt idx="17">
                  <c:v>2000</c:v>
                </c:pt>
                <c:pt idx="18">
                  <c:v>2001</c:v>
                </c:pt>
                <c:pt idx="19">
                  <c:v>2002</c:v>
                </c:pt>
                <c:pt idx="20">
                  <c:v>2003</c:v>
                </c:pt>
                <c:pt idx="21">
                  <c:v>2004</c:v>
                </c:pt>
                <c:pt idx="22">
                  <c:v>2005</c:v>
                </c:pt>
                <c:pt idx="23">
                  <c:v>2006</c:v>
                </c:pt>
                <c:pt idx="24">
                  <c:v>2007</c:v>
                </c:pt>
                <c:pt idx="25">
                  <c:v>2008</c:v>
                </c:pt>
                <c:pt idx="26">
                  <c:v>2009</c:v>
                </c:pt>
                <c:pt idx="27">
                  <c:v>2010</c:v>
                </c:pt>
                <c:pt idx="28">
                  <c:v>2011</c:v>
                </c:pt>
                <c:pt idx="29">
                  <c:v>2012</c:v>
                </c:pt>
                <c:pt idx="30">
                  <c:v>2013</c:v>
                </c:pt>
                <c:pt idx="31">
                  <c:v>2014</c:v>
                </c:pt>
                <c:pt idx="32">
                  <c:v>2015</c:v>
                </c:pt>
              </c:numCache>
            </c:numRef>
          </c:cat>
          <c:val>
            <c:numRef>
              <c:f>Sheet1!$F$2:$F$34</c:f>
              <c:numCache>
                <c:formatCode>0.0</c:formatCode>
                <c:ptCount val="33"/>
                <c:pt idx="0">
                  <c:v>4.9351241146592404</c:v>
                </c:pt>
                <c:pt idx="1">
                  <c:v>5.278606018312928</c:v>
                </c:pt>
                <c:pt idx="2">
                  <c:v>5.2982721759602036</c:v>
                </c:pt>
                <c:pt idx="3">
                  <c:v>5.2124084662453605</c:v>
                </c:pt>
                <c:pt idx="4">
                  <c:v>5.0738386227741659</c:v>
                </c:pt>
                <c:pt idx="5">
                  <c:v>5.090360040546444</c:v>
                </c:pt>
                <c:pt idx="6">
                  <c:v>5.2365107382040224</c:v>
                </c:pt>
                <c:pt idx="7">
                  <c:v>4.9802165419508651</c:v>
                </c:pt>
                <c:pt idx="8">
                  <c:v>4.9589301192883966</c:v>
                </c:pt>
                <c:pt idx="9">
                  <c:v>5.3641144638002709</c:v>
                </c:pt>
                <c:pt idx="10">
                  <c:v>5.7108218751200601</c:v>
                </c:pt>
                <c:pt idx="11">
                  <c:v>5.3007148189853925</c:v>
                </c:pt>
                <c:pt idx="12">
                  <c:v>5.5419662491043411</c:v>
                </c:pt>
                <c:pt idx="13">
                  <c:v>5.2477928583572808</c:v>
                </c:pt>
                <c:pt idx="14">
                  <c:v>4.9896049896049908</c:v>
                </c:pt>
                <c:pt idx="15">
                  <c:v>4.7398568215368035</c:v>
                </c:pt>
                <c:pt idx="16">
                  <c:v>4.4957695505453126</c:v>
                </c:pt>
                <c:pt idx="17">
                  <c:v>4.3999301275983784</c:v>
                </c:pt>
                <c:pt idx="18">
                  <c:v>4.3929927418319723</c:v>
                </c:pt>
                <c:pt idx="19">
                  <c:v>4.2915900650994425</c:v>
                </c:pt>
                <c:pt idx="20">
                  <c:v>4.0440725380972236</c:v>
                </c:pt>
                <c:pt idx="21">
                  <c:v>3.7728741242419646</c:v>
                </c:pt>
                <c:pt idx="22">
                  <c:v>3.4409942472415058</c:v>
                </c:pt>
                <c:pt idx="23">
                  <c:v>3.1300306274920957</c:v>
                </c:pt>
                <c:pt idx="24">
                  <c:v>2.9868422127298118</c:v>
                </c:pt>
                <c:pt idx="25">
                  <c:v>2.9108580205027765</c:v>
                </c:pt>
                <c:pt idx="26">
                  <c:v>2.7808149282017642</c:v>
                </c:pt>
                <c:pt idx="27">
                  <c:v>2.6965016346586785</c:v>
                </c:pt>
                <c:pt idx="28">
                  <c:v>2.6228068812258147</c:v>
                </c:pt>
                <c:pt idx="29">
                  <c:v>2.5420906291047483</c:v>
                </c:pt>
                <c:pt idx="30">
                  <c:v>2.5032205726046644</c:v>
                </c:pt>
                <c:pt idx="31">
                  <c:v>2.4785948029825331</c:v>
                </c:pt>
                <c:pt idx="32" formatCode="0.0_ ">
                  <c:v>2.4817412421392202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B15-45F7-A69B-39328E4CB4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600640"/>
        <c:axId val="119602176"/>
      </c:lineChart>
      <c:catAx>
        <c:axId val="1196006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 rot="0" vert="eaVert"/>
          <a:lstStyle/>
          <a:p>
            <a:pPr>
              <a:defRPr sz="700" b="1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defRPr>
            </a:pPr>
            <a:endParaRPr lang="ko-KR"/>
          </a:p>
        </c:txPr>
        <c:crossAx val="11960217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19602176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 rot="0" vert="horz"/>
          <a:lstStyle/>
          <a:p>
            <a:pPr>
              <a:defRPr sz="1100" b="1">
                <a:latin typeface="맑은 고딕" pitchFamily="50" charset="-127"/>
                <a:ea typeface="맑은 고딕" pitchFamily="50" charset="-127"/>
              </a:defRPr>
            </a:pPr>
            <a:endParaRPr lang="ko-KR"/>
          </a:p>
        </c:txPr>
        <c:crossAx val="119600640"/>
        <c:crosses val="autoZero"/>
        <c:crossBetween val="between"/>
        <c:majorUnit val="5"/>
      </c:valAx>
      <c:spPr>
        <a:noFill/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0.11957</cdr:x>
      <cdr:y>0.31294</cdr:y>
    </cdr:from>
    <cdr:to>
      <cdr:x>0.30377</cdr:x>
      <cdr:y>0.40814</cdr:y>
    </cdr:to>
    <cdr:sp macro="" textlink="">
      <cdr:nvSpPr>
        <cdr:cNvPr id="3" name="AutoShape 7"/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480080" y="984832"/>
          <a:ext cx="739609" cy="299619"/>
        </a:xfrm>
        <a:prstGeom xmlns:a="http://schemas.openxmlformats.org/drawingml/2006/main" prst="wedgeRoundRectCallout">
          <a:avLst>
            <a:gd name="adj1" fmla="val -64425"/>
            <a:gd name="adj2" fmla="val 218578"/>
            <a:gd name="adj3" fmla="val 16667"/>
          </a:avLst>
        </a:prstGeom>
        <a:noFill xmlns:a="http://schemas.openxmlformats.org/drawingml/2006/main"/>
        <a:ln xmlns:a="http://schemas.openxmlformats.org/drawingml/2006/main" w="12700">
          <a:solidFill>
            <a:schemeClr val="bg1">
              <a:lumMod val="50000"/>
            </a:schemeClr>
          </a:solidFill>
          <a:miter lim="800000"/>
          <a:headEnd/>
          <a:tailEnd/>
        </a:ln>
      </cdr:spPr>
      <cdr:txBody>
        <a:bodyPr xmlns:a="http://schemas.openxmlformats.org/drawingml/2006/main" anchor="ctr"/>
        <a:lstStyle xmlns:a="http://schemas.openxmlformats.org/drawingml/2006/main">
          <a:defPPr>
            <a:defRPr lang="ko-KR"/>
          </a:defPPr>
          <a:lvl1pPr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1pPr>
          <a:lvl2pPr marL="4572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2pPr>
          <a:lvl3pPr marL="9144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3pPr>
          <a:lvl4pPr marL="13716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4pPr>
          <a:lvl5pPr marL="18288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5pPr>
          <a:lvl6pPr marL="22860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6pPr>
          <a:lvl7pPr marL="27432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7pPr>
          <a:lvl8pPr marL="32004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8pPr>
          <a:lvl9pPr marL="36576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9pPr>
        </a:lstStyle>
        <a:p xmlns:a="http://schemas.openxmlformats.org/drawingml/2006/main">
          <a:pPr algn="ctr"/>
          <a:r>
            <a:rPr lang="en-US" altLang="ko-KR" sz="1400" dirty="0">
              <a:solidFill>
                <a:schemeClr val="tx1"/>
              </a:solidFill>
              <a:ea typeface="HY견고딕" pitchFamily="18" charset="-127"/>
            </a:rPr>
            <a:t>11.3%</a:t>
          </a:r>
        </a:p>
      </cdr:txBody>
    </cdr:sp>
  </cdr:relSizeAnchor>
  <cdr:relSizeAnchor xmlns:cdr="http://schemas.openxmlformats.org/drawingml/2006/chartDrawing">
    <cdr:from>
      <cdr:x>0.71366</cdr:x>
      <cdr:y>0.21732</cdr:y>
    </cdr:from>
    <cdr:to>
      <cdr:x>0.95638</cdr:x>
      <cdr:y>0.30996</cdr:y>
    </cdr:to>
    <cdr:sp macro="" textlink="">
      <cdr:nvSpPr>
        <cdr:cNvPr id="4" name="AutoShape 7"/>
        <cdr:cNvSpPr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2865514" y="683932"/>
          <a:ext cx="974569" cy="291538"/>
        </a:xfrm>
        <a:prstGeom xmlns:a="http://schemas.openxmlformats.org/drawingml/2006/main" prst="wedgeRoundRectCallout">
          <a:avLst>
            <a:gd name="adj1" fmla="val 46245"/>
            <a:gd name="adj2" fmla="val -128629"/>
            <a:gd name="adj3" fmla="val 16667"/>
          </a:avLst>
        </a:prstGeom>
        <a:noFill xmlns:a="http://schemas.openxmlformats.org/drawingml/2006/main"/>
        <a:ln xmlns:a="http://schemas.openxmlformats.org/drawingml/2006/main" w="12700">
          <a:solidFill>
            <a:schemeClr val="bg1">
              <a:lumMod val="50000"/>
            </a:schemeClr>
          </a:solidFill>
          <a:miter lim="800000"/>
          <a:headEnd/>
          <a:tailEnd/>
        </a:ln>
      </cdr:spPr>
      <cdr:txBody>
        <a:bodyPr xmlns:a="http://schemas.openxmlformats.org/drawingml/2006/main" anchor="ctr"/>
        <a:lstStyle xmlns:a="http://schemas.openxmlformats.org/drawingml/2006/main">
          <a:defPPr>
            <a:defRPr lang="ko-KR"/>
          </a:defPPr>
          <a:lvl1pPr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1pPr>
          <a:lvl2pPr marL="4572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2pPr>
          <a:lvl3pPr marL="9144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3pPr>
          <a:lvl4pPr marL="13716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4pPr>
          <a:lvl5pPr marL="1828800" algn="l" rtl="0" fontAlgn="base" latinLnBrk="1">
            <a:spcBef>
              <a:spcPct val="0"/>
            </a:spcBef>
            <a:spcAft>
              <a:spcPct val="0"/>
            </a:spcAft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5pPr>
          <a:lvl6pPr marL="22860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6pPr>
          <a:lvl7pPr marL="27432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7pPr>
          <a:lvl8pPr marL="32004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8pPr>
          <a:lvl9pPr marL="3657600" algn="l" defTabSz="914400" rtl="0" eaLnBrk="1" latinLnBrk="1" hangingPunct="1">
            <a:defRPr kumimoji="1" sz="3600" b="1" kern="1200">
              <a:solidFill>
                <a:srgbClr val="000000"/>
              </a:solidFill>
              <a:latin typeface="Arial" pitchFamily="34" charset="0"/>
              <a:ea typeface="바탕" pitchFamily="18" charset="-127"/>
            </a:defRPr>
          </a:lvl9pPr>
        </a:lstStyle>
        <a:p xmlns:a="http://schemas.openxmlformats.org/drawingml/2006/main">
          <a:pPr algn="ctr"/>
          <a:r>
            <a:rPr lang="en-US" altLang="ko-KR" sz="1400" dirty="0">
              <a:ea typeface="HY견고딕" pitchFamily="18" charset="-127"/>
            </a:rPr>
            <a:t>27.9%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8B799-8B2B-4607-BC8F-961C6CD295CA}" type="datetimeFigureOut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50F8F-3A7D-422C-9BE1-3EB47705F2A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384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50F8F-3A7D-422C-9BE1-3EB47705F2A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54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987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5A6DE-0F7E-41E1-AFDA-9822FE06D8DD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7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2D43A-2CED-4DC1-9FB1-0FB7ABD6FD83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184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50745-09B6-4F82-AE7A-F6C912EFD66B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104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FB440-6257-4A8F-8F02-3E27DB657856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8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B0988-6FD8-4388-986E-17F2949FC255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3725" y="6591421"/>
            <a:ext cx="2057400" cy="265457"/>
          </a:xfrm>
          <a:noFill/>
          <a:ln>
            <a:noFill/>
          </a:ln>
        </p:spPr>
        <p:txBody>
          <a:bodyPr wrap="square" rtlCol="0">
            <a:spAutoFit/>
          </a:bodyPr>
          <a:lstStyle>
            <a:lvl1pPr>
              <a:defRPr lang="ko-KR" altLang="en-US" sz="750" smtClean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</a:lstStyle>
          <a:p>
            <a:pPr>
              <a:lnSpc>
                <a:spcPct val="150000"/>
              </a:lnSpc>
            </a:pPr>
            <a:fld id="{77B97181-1704-40EF-8D9B-AF64E4CFFD76}" type="slidenum">
              <a:rPr lang="en-US" altLang="ko-KR" smtClean="0"/>
              <a:pPr>
                <a:lnSpc>
                  <a:spcPct val="150000"/>
                </a:lnSpc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392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082CB-BCD5-4819-8DAB-78B7193666EB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0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A3850-6261-4689-A417-F9BB8F9348CC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615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4C0C7-92B2-4160-A5AE-E707F7B2D64B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607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0D3FC-D6A8-4808-9FBE-EA03D8B4E7B1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23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4C390-93EB-45FC-AE84-74D26D9F30EF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622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EFB63-7401-425D-9DFC-F6BEE1452E8B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6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ECF97-E624-4309-B1BB-764DC874D1B1}" type="datetime1">
              <a:rPr lang="ko-KR" altLang="en-US" smtClean="0"/>
              <a:pPr/>
              <a:t>2019. 11. 29.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97181-1704-40EF-8D9B-AF64E4CFFD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7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7ED4A4C5-5D38-484E-A99A-99CFDDB14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423" y="366992"/>
            <a:ext cx="7681655" cy="6582373"/>
          </a:xfrm>
          <a:prstGeom prst="rect">
            <a:avLst/>
          </a:prstGeom>
        </p:spPr>
      </p:pic>
      <p:sp>
        <p:nvSpPr>
          <p:cNvPr id="7" name="모서리가 둥근 직사각형 17">
            <a:extLst>
              <a:ext uri="{FF2B5EF4-FFF2-40B4-BE49-F238E27FC236}">
                <a16:creationId xmlns:a16="http://schemas.microsoft.com/office/drawing/2014/main" id="{95363FD3-EFCC-40E3-B22D-73A8F4EBBD08}"/>
              </a:ext>
            </a:extLst>
          </p:cNvPr>
          <p:cNvSpPr/>
          <p:nvPr/>
        </p:nvSpPr>
        <p:spPr>
          <a:xfrm>
            <a:off x="1301549" y="2016172"/>
            <a:ext cx="6707404" cy="1898626"/>
          </a:xfrm>
          <a:prstGeom prst="roundRect">
            <a:avLst>
              <a:gd name="adj" fmla="val 25806"/>
            </a:avLst>
          </a:prstGeom>
          <a:solidFill>
            <a:schemeClr val="bg1"/>
          </a:solidFill>
          <a:ln>
            <a:noFill/>
          </a:ln>
          <a:effectLst>
            <a:outerShdw blurRad="1270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id="{2D66578E-E825-4980-AC0C-931336FFA290}"/>
              </a:ext>
            </a:extLst>
          </p:cNvPr>
          <p:cNvSpPr/>
          <p:nvPr/>
        </p:nvSpPr>
        <p:spPr>
          <a:xfrm>
            <a:off x="1720977" y="5330665"/>
            <a:ext cx="6097863" cy="751257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국립암센터 인공지능사업팀</a:t>
            </a:r>
            <a:endParaRPr lang="en-US" altLang="ko-KR" sz="2400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+mn-ea"/>
              </a:rPr>
              <a:t> </a:t>
            </a:r>
            <a:endParaRPr lang="en-US" altLang="ko-KR" b="1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황보율</a:t>
            </a:r>
            <a:endParaRPr lang="ko-KR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모서리가 둥근 직사각형 20">
            <a:extLst>
              <a:ext uri="{FF2B5EF4-FFF2-40B4-BE49-F238E27FC236}">
                <a16:creationId xmlns:a16="http://schemas.microsoft.com/office/drawing/2014/main" id="{2D66578E-E825-4980-AC0C-931336FFA290}"/>
              </a:ext>
            </a:extLst>
          </p:cNvPr>
          <p:cNvSpPr/>
          <p:nvPr/>
        </p:nvSpPr>
        <p:spPr>
          <a:xfrm>
            <a:off x="137185" y="2599922"/>
            <a:ext cx="8932442" cy="751257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b="1" dirty="0">
                <a:solidFill>
                  <a:srgbClr val="0070C0"/>
                </a:solidFill>
                <a:latin typeface="+mn-ea"/>
              </a:rPr>
              <a:t>유방 촬영 영상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8B0AD-D215-4FE5-A216-14AF9717722B}"/>
              </a:ext>
            </a:extLst>
          </p:cNvPr>
          <p:cNvSpPr txBox="1"/>
          <p:nvPr/>
        </p:nvSpPr>
        <p:spPr>
          <a:xfrm>
            <a:off x="3118684" y="1659593"/>
            <a:ext cx="2906630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20000"/>
              </a:lnSpc>
            </a:pPr>
            <a:endParaRPr lang="en-US" altLang="ko-KR" sz="24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endParaRPr lang="ko-KR" alt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16988-C609-40A6-8BE0-0D3D8228E3F7}"/>
              </a:ext>
            </a:extLst>
          </p:cNvPr>
          <p:cNvSpPr txBox="1"/>
          <p:nvPr/>
        </p:nvSpPr>
        <p:spPr>
          <a:xfrm>
            <a:off x="137185" y="166324"/>
            <a:ext cx="5139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2019</a:t>
            </a:r>
            <a:r>
              <a:rPr lang="ko-KR" altLang="en-US" sz="1400" b="1" dirty="0"/>
              <a:t> 인공지능 학습용 데이터 구축 사업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질병 진단 이미지‘ 과제</a:t>
            </a:r>
            <a:endParaRPr lang="ko-KR" altLang="en-US" sz="1400" dirty="0"/>
          </a:p>
          <a:p>
            <a:endParaRPr lang="ko-KR" altLang="en-US" sz="1400" dirty="0"/>
          </a:p>
          <a:p>
            <a:r>
              <a:rPr lang="en-US" altLang="ko-KR" sz="1400" dirty="0"/>
              <a:t>(</a:t>
            </a:r>
            <a:r>
              <a:rPr lang="ko-KR" altLang="en-US" sz="1400" b="1" dirty="0"/>
              <a:t>과학기술정보통신부  </a:t>
            </a:r>
            <a:r>
              <a:rPr lang="en" altLang="ko-KR" sz="1400" b="1" dirty="0"/>
              <a:t>NIA </a:t>
            </a:r>
            <a:r>
              <a:rPr lang="ko-KR" altLang="en-US" sz="1400" b="1" dirty="0"/>
              <a:t>한국정보화진흥원</a:t>
            </a:r>
            <a:r>
              <a:rPr lang="en-US" altLang="ko-KR" sz="1400" b="1" dirty="0"/>
              <a:t>)</a:t>
            </a:r>
            <a:endParaRPr lang="ko-KR" altLang="en-US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98778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8F0ED22-0653-4D54-8943-BEF10946D05C}"/>
              </a:ext>
            </a:extLst>
          </p:cNvPr>
          <p:cNvSpPr/>
          <p:nvPr/>
        </p:nvSpPr>
        <p:spPr>
          <a:xfrm>
            <a:off x="262182" y="1405095"/>
            <a:ext cx="4015220" cy="738687"/>
          </a:xfrm>
          <a:prstGeom prst="roundRect">
            <a:avLst>
              <a:gd name="adj" fmla="val 4547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국내 사망원인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암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전국민의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27.6%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 암으로 사망</a:t>
            </a:r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BD396F29-317A-43C0-8A91-43E02782F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1636618"/>
              </p:ext>
            </p:extLst>
          </p:nvPr>
        </p:nvGraphicFramePr>
        <p:xfrm>
          <a:off x="178097" y="2665522"/>
          <a:ext cx="4015220" cy="3147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3A68628A-2689-4D31-9B88-45438BEEB415}"/>
              </a:ext>
            </a:extLst>
          </p:cNvPr>
          <p:cNvSpPr/>
          <p:nvPr/>
        </p:nvSpPr>
        <p:spPr>
          <a:xfrm>
            <a:off x="1984036" y="2606907"/>
            <a:ext cx="922020" cy="342900"/>
          </a:xfrm>
          <a:prstGeom prst="wedgeRoundRectCallout">
            <a:avLst>
              <a:gd name="adj1" fmla="val 91563"/>
              <a:gd name="adj2" fmla="val 72030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암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2889EEAF-0138-4F91-80BA-5CE97E751B47}"/>
              </a:ext>
            </a:extLst>
          </p:cNvPr>
          <p:cNvSpPr/>
          <p:nvPr/>
        </p:nvSpPr>
        <p:spPr>
          <a:xfrm>
            <a:off x="2052616" y="3800164"/>
            <a:ext cx="922020" cy="236434"/>
          </a:xfrm>
          <a:prstGeom prst="wedgeRoundRectCallout">
            <a:avLst>
              <a:gd name="adj1" fmla="val -58850"/>
              <a:gd name="adj2" fmla="val 142700"/>
              <a:gd name="adj3" fmla="val 16667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뇌혈관질환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C9DD5172-B848-42C1-957F-967E940DD1AB}"/>
              </a:ext>
            </a:extLst>
          </p:cNvPr>
          <p:cNvSpPr/>
          <p:nvPr/>
        </p:nvSpPr>
        <p:spPr>
          <a:xfrm>
            <a:off x="1645800" y="4389467"/>
            <a:ext cx="922020" cy="198116"/>
          </a:xfrm>
          <a:prstGeom prst="wedgeRoundRectCallout">
            <a:avLst>
              <a:gd name="adj1" fmla="val -67115"/>
              <a:gd name="adj2" fmla="val 165883"/>
              <a:gd name="adj3" fmla="val 16667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심장질환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88C46105-0882-4CF6-97A5-6362918320BD}"/>
              </a:ext>
            </a:extLst>
          </p:cNvPr>
          <p:cNvSpPr/>
          <p:nvPr/>
        </p:nvSpPr>
        <p:spPr>
          <a:xfrm>
            <a:off x="3165136" y="4738164"/>
            <a:ext cx="731520" cy="198115"/>
          </a:xfrm>
          <a:prstGeom prst="wedgeRoundRectCallout">
            <a:avLst>
              <a:gd name="adj1" fmla="val -56354"/>
              <a:gd name="adj2" fmla="val 104343"/>
              <a:gd name="adj3" fmla="val 16667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당뇨병</a:t>
            </a: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61672132-D314-4F48-AE70-B7594CED3900}"/>
              </a:ext>
            </a:extLst>
          </p:cNvPr>
          <p:cNvSpPr/>
          <p:nvPr/>
        </p:nvSpPr>
        <p:spPr>
          <a:xfrm>
            <a:off x="2147866" y="5208398"/>
            <a:ext cx="731520" cy="198115"/>
          </a:xfrm>
          <a:prstGeom prst="wedgeRoundRectCallout">
            <a:avLst>
              <a:gd name="adj1" fmla="val 93646"/>
              <a:gd name="adj2" fmla="val -49507"/>
              <a:gd name="adj3" fmla="val 16667"/>
            </a:avLst>
          </a:prstGeom>
          <a:solidFill>
            <a:schemeClr val="bg2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간질환</a:t>
            </a:r>
          </a:p>
        </p:txBody>
      </p:sp>
      <p:sp>
        <p:nvSpPr>
          <p:cNvPr id="34" name="모서리가 둥근 직사각형 20">
            <a:extLst>
              <a:ext uri="{FF2B5EF4-FFF2-40B4-BE49-F238E27FC236}">
                <a16:creationId xmlns:a16="http://schemas.microsoft.com/office/drawing/2014/main" id="{071CCB13-4442-4D1A-B2D7-859C4CBB8677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유방암이란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…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11F20CD-7157-4E55-9B30-93030E326FA2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DD8201A-7766-4184-92C9-D9FCAB0AF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8" r="3507" b="9011"/>
          <a:stretch/>
        </p:blipFill>
        <p:spPr>
          <a:xfrm>
            <a:off x="4621888" y="4478063"/>
            <a:ext cx="4015221" cy="2276579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9DABC1C-9B58-4055-A641-C4B6A65AA362}"/>
              </a:ext>
            </a:extLst>
          </p:cNvPr>
          <p:cNvSpPr/>
          <p:nvPr/>
        </p:nvSpPr>
        <p:spPr>
          <a:xfrm>
            <a:off x="4670600" y="1405095"/>
            <a:ext cx="4015220" cy="738687"/>
          </a:xfrm>
          <a:prstGeom prst="roundRect">
            <a:avLst>
              <a:gd name="adj" fmla="val 45471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국내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여성암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유방암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전세계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암발생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위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유방암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DBE616-206B-4B01-AB39-8E6A783D4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95" y="2189113"/>
            <a:ext cx="3835008" cy="22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1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동물, 무척추동물, 사진, 실내이(가) 표시된 사진&#10;&#10;자동 생성된 설명">
            <a:extLst>
              <a:ext uri="{FF2B5EF4-FFF2-40B4-BE49-F238E27FC236}">
                <a16:creationId xmlns:a16="http://schemas.microsoft.com/office/drawing/2014/main" id="{400B1D95-1DD9-4FED-B0A4-BEB69D854F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1592"/>
          <a:stretch/>
        </p:blipFill>
        <p:spPr>
          <a:xfrm>
            <a:off x="2748239" y="2297130"/>
            <a:ext cx="1557334" cy="2408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A567392-A69F-4C68-AECE-4E1A7B8F26D7}"/>
              </a:ext>
            </a:extLst>
          </p:cNvPr>
          <p:cNvSpPr/>
          <p:nvPr/>
        </p:nvSpPr>
        <p:spPr>
          <a:xfrm>
            <a:off x="4627292" y="1233469"/>
            <a:ext cx="4177074" cy="866236"/>
          </a:xfrm>
          <a:prstGeom prst="roundRect">
            <a:avLst>
              <a:gd name="adj" fmla="val 39206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국가암검진사업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40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세이상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여성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년마다 유방촬영술 시행</a:t>
            </a:r>
          </a:p>
        </p:txBody>
      </p:sp>
      <p:pic>
        <p:nvPicPr>
          <p:cNvPr id="31" name="Picture 2" descr="Mammography; the left breast is pressed between two plates. An X-ray machine is used to take pictures of the breast. An inset shows the x-ray film image with an arrow pointed at abnormal tissue.">
            <a:extLst>
              <a:ext uri="{FF2B5EF4-FFF2-40B4-BE49-F238E27FC236}">
                <a16:creationId xmlns:a16="http://schemas.microsoft.com/office/drawing/2014/main" id="{FD545230-0B97-418D-AA83-2BBB0FE3D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87"/>
          <a:stretch/>
        </p:blipFill>
        <p:spPr bwMode="auto">
          <a:xfrm>
            <a:off x="357867" y="2287715"/>
            <a:ext cx="2205113" cy="23964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40D0D6F-CA79-4C47-847B-288B4BCBA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111" y="2287715"/>
            <a:ext cx="3998884" cy="23964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52907B3-AE65-41E8-A2FC-934832384E15}"/>
              </a:ext>
            </a:extLst>
          </p:cNvPr>
          <p:cNvSpPr/>
          <p:nvPr/>
        </p:nvSpPr>
        <p:spPr>
          <a:xfrm>
            <a:off x="1184572" y="5062017"/>
            <a:ext cx="6885440" cy="1125028"/>
          </a:xfrm>
          <a:prstGeom prst="roundRect">
            <a:avLst>
              <a:gd name="adj" fmla="val 4415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유방촬영술 증가 지속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전국민 유방암 검진대상자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625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만명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대상자중 유방촬영술 시행자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393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만명</a:t>
            </a:r>
            <a:endParaRPr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DA32A34E-3E32-4E4B-95A3-295080D6E3B1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유방촬영술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1C3148C-845E-41BE-8AD7-8E47F46EE4A0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A9FCEE5-AA99-4E85-A47A-EC41C41B0C45}"/>
              </a:ext>
            </a:extLst>
          </p:cNvPr>
          <p:cNvSpPr/>
          <p:nvPr/>
        </p:nvSpPr>
        <p:spPr>
          <a:xfrm>
            <a:off x="459835" y="1233469"/>
            <a:ext cx="3936668" cy="866236"/>
          </a:xfrm>
          <a:prstGeom prst="roundRect">
            <a:avLst>
              <a:gd name="adj" fmla="val 39206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유방암을 조기 검진하기 위한 검사</a:t>
            </a:r>
            <a:endParaRPr lang="ko-KR" altLang="en-US" sz="16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998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DA32A34E-3E32-4E4B-95A3-295080D6E3B1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유방촬영술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1C3148C-845E-41BE-8AD7-8E47F46EE4A0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58DC70-34A4-4E28-9CE7-2C2D2B0E1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202" y="1531757"/>
            <a:ext cx="5497765" cy="496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8340DE-1778-42FC-90F1-3275A53C45C2}"/>
              </a:ext>
            </a:extLst>
          </p:cNvPr>
          <p:cNvSpPr txBox="1"/>
          <p:nvPr/>
        </p:nvSpPr>
        <p:spPr>
          <a:xfrm>
            <a:off x="695781" y="382733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우측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54C46-2999-4484-93CA-6B639FA8A8D3}"/>
              </a:ext>
            </a:extLst>
          </p:cNvPr>
          <p:cNvSpPr txBox="1"/>
          <p:nvPr/>
        </p:nvSpPr>
        <p:spPr>
          <a:xfrm>
            <a:off x="7569992" y="40119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좌측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E7B1D0D-4E97-43F7-85B0-F21ED81CA1E1}"/>
              </a:ext>
            </a:extLst>
          </p:cNvPr>
          <p:cNvSpPr/>
          <p:nvPr/>
        </p:nvSpPr>
        <p:spPr>
          <a:xfrm>
            <a:off x="2181498" y="1148609"/>
            <a:ext cx="5159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Open Sans"/>
              </a:rPr>
              <a:t>Craniocaudal (CC) and mediolateral oblique (MLO) views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4996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BFADA83-D2E8-41BD-B0DF-8E3989E342A3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유방촬영술 데이터는 어떻게 만들었나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?</a:t>
            </a:r>
            <a:endParaRPr lang="ko-KR" altLang="en-US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0A93C86-9791-4DA1-ADD8-94D9C001BC7B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D9B189-B41D-814A-9C99-C1171966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18" y="1878826"/>
            <a:ext cx="5449694" cy="40002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8EBC5B-8E02-7E4C-9B27-8E454411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912" y="1631539"/>
            <a:ext cx="3589431" cy="42474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CABBF-99B0-FC4B-A92A-15D1E1EAD3FC}"/>
              </a:ext>
            </a:extLst>
          </p:cNvPr>
          <p:cNvSpPr txBox="1"/>
          <p:nvPr/>
        </p:nvSpPr>
        <p:spPr>
          <a:xfrm>
            <a:off x="7839308" y="4994515"/>
            <a:ext cx="11341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400" dirty="0" err="1"/>
              <a:t>판독해야지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3408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9A213A4-3F86-458A-9C4A-6DD3044F1002}"/>
              </a:ext>
            </a:extLst>
          </p:cNvPr>
          <p:cNvSpPr/>
          <p:nvPr/>
        </p:nvSpPr>
        <p:spPr>
          <a:xfrm>
            <a:off x="180975" y="1293981"/>
            <a:ext cx="8858249" cy="5402094"/>
          </a:xfrm>
          <a:prstGeom prst="roundRect">
            <a:avLst>
              <a:gd name="adj" fmla="val 689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_x160443496" descr="EMB000037b85d0d">
            <a:extLst>
              <a:ext uri="{FF2B5EF4-FFF2-40B4-BE49-F238E27FC236}">
                <a16:creationId xmlns:a16="http://schemas.microsoft.com/office/drawing/2014/main" id="{FC15CD07-88D6-477B-B5D0-F8107F53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68" y="1506408"/>
            <a:ext cx="3743985" cy="13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440698432" descr="EMB000037b85d10">
            <a:extLst>
              <a:ext uri="{FF2B5EF4-FFF2-40B4-BE49-F238E27FC236}">
                <a16:creationId xmlns:a16="http://schemas.microsoft.com/office/drawing/2014/main" id="{FC3375DF-252F-47D1-A9DC-EFDCE339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70" y="3234168"/>
            <a:ext cx="3743985" cy="13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440698432" descr="EMB000037b85d13">
            <a:extLst>
              <a:ext uri="{FF2B5EF4-FFF2-40B4-BE49-F238E27FC236}">
                <a16:creationId xmlns:a16="http://schemas.microsoft.com/office/drawing/2014/main" id="{83FDA0C6-0A64-4815-8A41-DF46907E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169" y="4962457"/>
            <a:ext cx="3743985" cy="13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B0734E-80AE-4924-951C-74B407E89E60}"/>
              </a:ext>
            </a:extLst>
          </p:cNvPr>
          <p:cNvSpPr/>
          <p:nvPr/>
        </p:nvSpPr>
        <p:spPr>
          <a:xfrm>
            <a:off x="6607742" y="2757725"/>
            <a:ext cx="947695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악성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암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71719D-54EE-4E39-8D77-0758A659FFAD}"/>
              </a:ext>
            </a:extLst>
          </p:cNvPr>
          <p:cNvSpPr/>
          <p:nvPr/>
        </p:nvSpPr>
        <p:spPr>
          <a:xfrm>
            <a:off x="6748002" y="4596862"/>
            <a:ext cx="6671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양성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B360A3-FF79-441F-8769-D3C1C4FCC231}"/>
              </a:ext>
            </a:extLst>
          </p:cNvPr>
          <p:cNvSpPr/>
          <p:nvPr/>
        </p:nvSpPr>
        <p:spPr>
          <a:xfrm>
            <a:off x="6784070" y="6290846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정상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107EB5D-46B6-47AA-AFFD-5A9DBD5E08ED}"/>
              </a:ext>
            </a:extLst>
          </p:cNvPr>
          <p:cNvSpPr/>
          <p:nvPr/>
        </p:nvSpPr>
        <p:spPr>
          <a:xfrm>
            <a:off x="593986" y="1506408"/>
            <a:ext cx="435817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악성 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암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96D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유방촬영영상에서 악성 결절 의심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96D1"/>
              </a:buClr>
              <a:buFont typeface="Wingdings" panose="05000000000000000000" pitchFamily="2" charset="2"/>
              <a:buChar char="l"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수술</a:t>
            </a:r>
            <a:r>
              <a:rPr lang="ko-KR" altLang="en-US" sz="1400" dirty="0">
                <a:latin typeface="+mn-ea"/>
              </a:rPr>
              <a:t>과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조직검사</a:t>
            </a:r>
            <a:r>
              <a:rPr lang="ko-KR" altLang="en-US" sz="1400" dirty="0">
                <a:latin typeface="+mn-ea"/>
              </a:rPr>
              <a:t>로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유방암 확정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47AB06-B5C3-4DFD-96B2-F719165F99C8}"/>
              </a:ext>
            </a:extLst>
          </p:cNvPr>
          <p:cNvSpPr/>
          <p:nvPr/>
        </p:nvSpPr>
        <p:spPr>
          <a:xfrm>
            <a:off x="614873" y="3124124"/>
            <a:ext cx="4572000" cy="14311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양성 결절</a:t>
            </a:r>
            <a:endParaRPr lang="ko-KR" altLang="en-US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96D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유방촬영영상에서 양성 결절 관찰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96D1"/>
              </a:buClr>
              <a:buFont typeface="Wingdings" panose="05000000000000000000" pitchFamily="2" charset="2"/>
              <a:buChar char="l"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년 이상</a:t>
            </a:r>
            <a:r>
              <a:rPr lang="ko-KR" altLang="en-US" sz="1400" dirty="0">
                <a:latin typeface="+mn-ea"/>
              </a:rPr>
              <a:t>이 지난 시점에 촬영된 추적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  <a:buClr>
                <a:srgbClr val="0096D1"/>
              </a:buClr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유방촬영에서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변화 없이 양성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8DF37FD-E205-4B35-9858-93252D2D83AD}"/>
              </a:ext>
            </a:extLst>
          </p:cNvPr>
          <p:cNvSpPr/>
          <p:nvPr/>
        </p:nvSpPr>
        <p:spPr>
          <a:xfrm>
            <a:off x="427219" y="3295650"/>
            <a:ext cx="164174" cy="164174"/>
          </a:xfrm>
          <a:prstGeom prst="ellipse">
            <a:avLst/>
          </a:prstGeom>
          <a:solidFill>
            <a:srgbClr val="0096D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DB03393-C7DD-4999-A76F-47EBB66AE331}"/>
              </a:ext>
            </a:extLst>
          </p:cNvPr>
          <p:cNvSpPr/>
          <p:nvPr/>
        </p:nvSpPr>
        <p:spPr>
          <a:xfrm>
            <a:off x="427219" y="5065431"/>
            <a:ext cx="164174" cy="164174"/>
          </a:xfrm>
          <a:prstGeom prst="ellipse">
            <a:avLst/>
          </a:prstGeom>
          <a:solidFill>
            <a:srgbClr val="0096D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5718ECF-7141-4DC2-958E-A26D157F9E4F}"/>
              </a:ext>
            </a:extLst>
          </p:cNvPr>
          <p:cNvSpPr/>
          <p:nvPr/>
        </p:nvSpPr>
        <p:spPr>
          <a:xfrm>
            <a:off x="427219" y="1668744"/>
            <a:ext cx="164174" cy="164174"/>
          </a:xfrm>
          <a:prstGeom prst="ellipse">
            <a:avLst/>
          </a:prstGeom>
          <a:solidFill>
            <a:srgbClr val="0096D1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BFADA83-D2E8-41BD-B0DF-8E3989E342A3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 err="1">
                <a:solidFill>
                  <a:schemeClr val="bg1"/>
                </a:solidFill>
                <a:latin typeface="+mn-ea"/>
              </a:rPr>
              <a:t>유방촬영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결과는 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가지로 분류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0A93C86-9791-4DA1-ADD8-94D9C001BC7B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47AB06-B5C3-4DFD-96B2-F719165F99C8}"/>
              </a:ext>
            </a:extLst>
          </p:cNvPr>
          <p:cNvSpPr/>
          <p:nvPr/>
        </p:nvSpPr>
        <p:spPr>
          <a:xfrm>
            <a:off x="623031" y="4909424"/>
            <a:ext cx="4572000" cy="143116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정상</a:t>
            </a:r>
            <a:endParaRPr lang="ko-KR" altLang="en-US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96D1"/>
              </a:buClr>
              <a:buFont typeface="Wingdings" panose="05000000000000000000" pitchFamily="2" charset="2"/>
              <a:buChar char="l"/>
            </a:pPr>
            <a:r>
              <a:rPr lang="ko-KR" altLang="en-US" sz="1400" dirty="0">
                <a:latin typeface="+mn-ea"/>
              </a:rPr>
              <a:t>유방촬영영상에서 이상 소견 없음</a:t>
            </a:r>
            <a:endParaRPr lang="en-US" altLang="ko-KR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Clr>
                <a:srgbClr val="0096D1"/>
              </a:buClr>
              <a:buFont typeface="Wingdings" panose="05000000000000000000" pitchFamily="2" charset="2"/>
              <a:buChar char="l"/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1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년 이상</a:t>
            </a:r>
            <a:r>
              <a:rPr lang="ko-KR" altLang="en-US" sz="1400" dirty="0">
                <a:latin typeface="+mn-ea"/>
              </a:rPr>
              <a:t>이 지난 시점에 촬영된 추적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50000"/>
              </a:lnSpc>
              <a:buClr>
                <a:srgbClr val="0096D1"/>
              </a:buClr>
            </a:pPr>
            <a:r>
              <a:rPr lang="en-US" altLang="ko-KR" sz="1400" dirty="0">
                <a:latin typeface="+mn-ea"/>
              </a:rPr>
              <a:t>    </a:t>
            </a:r>
            <a:r>
              <a:rPr lang="ko-KR" altLang="en-US" sz="1400" dirty="0">
                <a:latin typeface="+mn-ea"/>
              </a:rPr>
              <a:t>유방촬영에서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변화 없이 정상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600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AEABA0-9160-4998-A00A-1805290014B9}"/>
              </a:ext>
            </a:extLst>
          </p:cNvPr>
          <p:cNvSpPr/>
          <p:nvPr/>
        </p:nvSpPr>
        <p:spPr>
          <a:xfrm>
            <a:off x="5066796" y="1270741"/>
            <a:ext cx="4010298" cy="2272938"/>
          </a:xfrm>
          <a:prstGeom prst="roundRect">
            <a:avLst>
              <a:gd name="adj" fmla="val 689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6FC201E-2F8F-4BFE-8F73-B8653B77A2B1}"/>
              </a:ext>
            </a:extLst>
          </p:cNvPr>
          <p:cNvSpPr/>
          <p:nvPr/>
        </p:nvSpPr>
        <p:spPr>
          <a:xfrm>
            <a:off x="91264" y="1270741"/>
            <a:ext cx="4010298" cy="2272938"/>
          </a:xfrm>
          <a:prstGeom prst="roundRect">
            <a:avLst>
              <a:gd name="adj" fmla="val 689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/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_x160443496" descr="EMB000037b85d0d">
            <a:extLst>
              <a:ext uri="{FF2B5EF4-FFF2-40B4-BE49-F238E27FC236}">
                <a16:creationId xmlns:a16="http://schemas.microsoft.com/office/drawing/2014/main" id="{FC15CD07-88D6-477B-B5D0-F8107F532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7" y="1540247"/>
            <a:ext cx="3743985" cy="13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_x440698432" descr="EMB000037b85d10">
            <a:extLst>
              <a:ext uri="{FF2B5EF4-FFF2-40B4-BE49-F238E27FC236}">
                <a16:creationId xmlns:a16="http://schemas.microsoft.com/office/drawing/2014/main" id="{FC3375DF-252F-47D1-A9DC-EFDCE3393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070" y="1357785"/>
            <a:ext cx="2735514" cy="9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440698432" descr="EMB000037b85d13">
            <a:extLst>
              <a:ext uri="{FF2B5EF4-FFF2-40B4-BE49-F238E27FC236}">
                <a16:creationId xmlns:a16="http://schemas.microsoft.com/office/drawing/2014/main" id="{83FDA0C6-0A64-4815-8A41-DF46907ED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376" y="2449040"/>
            <a:ext cx="2735514" cy="97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3B0734E-80AE-4924-951C-74B407E89E60}"/>
              </a:ext>
            </a:extLst>
          </p:cNvPr>
          <p:cNvSpPr/>
          <p:nvPr/>
        </p:nvSpPr>
        <p:spPr>
          <a:xfrm>
            <a:off x="1621031" y="3005926"/>
            <a:ext cx="947695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+mn-ea"/>
              </a:rPr>
              <a:t>악성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암</a:t>
            </a:r>
            <a:r>
              <a:rPr lang="en-US" altLang="ko-KR" sz="1600" b="1" dirty="0">
                <a:latin typeface="+mn-ea"/>
              </a:rPr>
              <a:t>)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271719D-54EE-4E39-8D77-0758A659FFAD}"/>
              </a:ext>
            </a:extLst>
          </p:cNvPr>
          <p:cNvSpPr/>
          <p:nvPr/>
        </p:nvSpPr>
        <p:spPr>
          <a:xfrm>
            <a:off x="8363974" y="1753003"/>
            <a:ext cx="6671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양성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B360A3-FF79-441F-8769-D3C1C4FCC231}"/>
              </a:ext>
            </a:extLst>
          </p:cNvPr>
          <p:cNvSpPr/>
          <p:nvPr/>
        </p:nvSpPr>
        <p:spPr>
          <a:xfrm>
            <a:off x="8363974" y="2737634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정상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BFADA83-D2E8-41BD-B0DF-8E3989E342A3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유방암을 찾아라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0A93C86-9791-4DA1-ADD8-94D9C001BC7B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66850-20E8-4E88-B6B9-A86A9FEC65F4}"/>
              </a:ext>
            </a:extLst>
          </p:cNvPr>
          <p:cNvSpPr txBox="1"/>
          <p:nvPr/>
        </p:nvSpPr>
        <p:spPr>
          <a:xfrm>
            <a:off x="4248382" y="1883674"/>
            <a:ext cx="671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VS</a:t>
            </a:r>
            <a:endParaRPr lang="ko-KR" altLang="en-US" sz="3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1ACEF7-055B-E148-911D-ED176500B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238" y="3904704"/>
            <a:ext cx="5030751" cy="28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3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0BFADA83-D2E8-41BD-B0DF-8E3989E342A3}"/>
              </a:ext>
            </a:extLst>
          </p:cNvPr>
          <p:cNvSpPr/>
          <p:nvPr/>
        </p:nvSpPr>
        <p:spPr>
          <a:xfrm>
            <a:off x="459836" y="171486"/>
            <a:ext cx="8224327" cy="901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95D0"/>
              </a:gs>
              <a:gs pos="50000">
                <a:srgbClr val="009AD9"/>
              </a:gs>
              <a:gs pos="100000">
                <a:srgbClr val="00B8FF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건투를 빕니다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0A93C86-9791-4DA1-ADD8-94D9C001BC7B}"/>
              </a:ext>
            </a:extLst>
          </p:cNvPr>
          <p:cNvSpPr/>
          <p:nvPr/>
        </p:nvSpPr>
        <p:spPr>
          <a:xfrm>
            <a:off x="623031" y="333571"/>
            <a:ext cx="584267" cy="56479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600" b="1" dirty="0">
              <a:solidFill>
                <a:srgbClr val="0080B5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5D3D7-7944-9C4D-8032-478360049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797" y="1527331"/>
            <a:ext cx="4912406" cy="51591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69C21-E798-794C-9F5B-0C5B79085513}"/>
              </a:ext>
            </a:extLst>
          </p:cNvPr>
          <p:cNvSpPr txBox="1"/>
          <p:nvPr/>
        </p:nvSpPr>
        <p:spPr>
          <a:xfrm>
            <a:off x="459836" y="1527331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그래도 내일 오후에는</a:t>
            </a:r>
            <a:r>
              <a:rPr kumimoji="1" lang="en-US" altLang="ko-KR" dirty="0"/>
              <a:t>……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309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4958</TotalTime>
  <Words>187</Words>
  <Application>Microsoft Macintosh PowerPoint</Application>
  <PresentationFormat>화면 슬라이드 쇼(4:3)</PresentationFormat>
  <Paragraphs>58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Arial</vt:lpstr>
      <vt:lpstr>Wingdings</vt:lpstr>
      <vt:lpstr>맑은 고딕</vt:lpstr>
      <vt:lpstr>나눔스퀘어 Light</vt:lpstr>
      <vt:lpstr>Open Sans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konyang</dc:creator>
  <cp:lastModifiedBy>Hwangbo Yul</cp:lastModifiedBy>
  <cp:revision>602</cp:revision>
  <dcterms:created xsi:type="dcterms:W3CDTF">2018-06-19T02:53:13Z</dcterms:created>
  <dcterms:modified xsi:type="dcterms:W3CDTF">2019-11-29T01:26:56Z</dcterms:modified>
</cp:coreProperties>
</file>